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8" r:id="rId3"/>
    <p:sldId id="260" r:id="rId4"/>
    <p:sldId id="268" r:id="rId5"/>
    <p:sldId id="261" r:id="rId6"/>
    <p:sldId id="262" r:id="rId7"/>
    <p:sldId id="263" r:id="rId8"/>
    <p:sldId id="264" r:id="rId9"/>
    <p:sldId id="265" r:id="rId10"/>
    <p:sldId id="266" r:id="rId11"/>
    <p:sldId id="269" r:id="rId12"/>
  </p:sldIdLst>
  <p:sldSz cx="15119350" cy="10691813"/>
  <p:notesSz cx="6858000" cy="9144000"/>
  <p:defaultTextStyle>
    <a:defPPr>
      <a:defRPr lang="es-PE"/>
    </a:defPPr>
    <a:lvl1pPr marL="0" algn="l" defTabSz="1991015" rtl="0" eaLnBrk="1" latinLnBrk="0" hangingPunct="1">
      <a:defRPr sz="3919" kern="1200">
        <a:solidFill>
          <a:schemeClr val="tx1"/>
        </a:solidFill>
        <a:latin typeface="+mn-lt"/>
        <a:ea typeface="+mn-ea"/>
        <a:cs typeface="+mn-cs"/>
      </a:defRPr>
    </a:lvl1pPr>
    <a:lvl2pPr marL="995507" algn="l" defTabSz="1991015" rtl="0" eaLnBrk="1" latinLnBrk="0" hangingPunct="1">
      <a:defRPr sz="3919" kern="1200">
        <a:solidFill>
          <a:schemeClr val="tx1"/>
        </a:solidFill>
        <a:latin typeface="+mn-lt"/>
        <a:ea typeface="+mn-ea"/>
        <a:cs typeface="+mn-cs"/>
      </a:defRPr>
    </a:lvl2pPr>
    <a:lvl3pPr marL="1991015" algn="l" defTabSz="1991015" rtl="0" eaLnBrk="1" latinLnBrk="0" hangingPunct="1">
      <a:defRPr sz="3919" kern="1200">
        <a:solidFill>
          <a:schemeClr val="tx1"/>
        </a:solidFill>
        <a:latin typeface="+mn-lt"/>
        <a:ea typeface="+mn-ea"/>
        <a:cs typeface="+mn-cs"/>
      </a:defRPr>
    </a:lvl3pPr>
    <a:lvl4pPr marL="2986522" algn="l" defTabSz="1991015" rtl="0" eaLnBrk="1" latinLnBrk="0" hangingPunct="1">
      <a:defRPr sz="3919" kern="1200">
        <a:solidFill>
          <a:schemeClr val="tx1"/>
        </a:solidFill>
        <a:latin typeface="+mn-lt"/>
        <a:ea typeface="+mn-ea"/>
        <a:cs typeface="+mn-cs"/>
      </a:defRPr>
    </a:lvl4pPr>
    <a:lvl5pPr marL="3982029" algn="l" defTabSz="1991015" rtl="0" eaLnBrk="1" latinLnBrk="0" hangingPunct="1">
      <a:defRPr sz="3919" kern="1200">
        <a:solidFill>
          <a:schemeClr val="tx1"/>
        </a:solidFill>
        <a:latin typeface="+mn-lt"/>
        <a:ea typeface="+mn-ea"/>
        <a:cs typeface="+mn-cs"/>
      </a:defRPr>
    </a:lvl5pPr>
    <a:lvl6pPr marL="4977536" algn="l" defTabSz="1991015" rtl="0" eaLnBrk="1" latinLnBrk="0" hangingPunct="1">
      <a:defRPr sz="3919" kern="1200">
        <a:solidFill>
          <a:schemeClr val="tx1"/>
        </a:solidFill>
        <a:latin typeface="+mn-lt"/>
        <a:ea typeface="+mn-ea"/>
        <a:cs typeface="+mn-cs"/>
      </a:defRPr>
    </a:lvl6pPr>
    <a:lvl7pPr marL="5973044" algn="l" defTabSz="1991015" rtl="0" eaLnBrk="1" latinLnBrk="0" hangingPunct="1">
      <a:defRPr sz="3919" kern="1200">
        <a:solidFill>
          <a:schemeClr val="tx1"/>
        </a:solidFill>
        <a:latin typeface="+mn-lt"/>
        <a:ea typeface="+mn-ea"/>
        <a:cs typeface="+mn-cs"/>
      </a:defRPr>
    </a:lvl7pPr>
    <a:lvl8pPr marL="6968551" algn="l" defTabSz="1991015" rtl="0" eaLnBrk="1" latinLnBrk="0" hangingPunct="1">
      <a:defRPr sz="3919" kern="1200">
        <a:solidFill>
          <a:schemeClr val="tx1"/>
        </a:solidFill>
        <a:latin typeface="+mn-lt"/>
        <a:ea typeface="+mn-ea"/>
        <a:cs typeface="+mn-cs"/>
      </a:defRPr>
    </a:lvl8pPr>
    <a:lvl9pPr marL="7964058" algn="l" defTabSz="1991015" rtl="0" eaLnBrk="1" latinLnBrk="0" hangingPunct="1">
      <a:defRPr sz="3919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919"/>
    <a:srgbClr val="121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/>
  </p:normalViewPr>
  <p:slideViewPr>
    <p:cSldViewPr snapToGrid="0">
      <p:cViewPr>
        <p:scale>
          <a:sx n="57" d="100"/>
          <a:sy n="57" d="100"/>
        </p:scale>
        <p:origin x="2154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3951" y="1749795"/>
            <a:ext cx="12851448" cy="3722335"/>
          </a:xfrm>
        </p:spPr>
        <p:txBody>
          <a:bodyPr anchor="b"/>
          <a:lstStyle>
            <a:lvl1pPr algn="ctr">
              <a:defRPr sz="9354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919" y="5615678"/>
            <a:ext cx="11339513" cy="2581379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9374-4245-40DA-85DC-F8EE40CA17D2}" type="datetimeFigureOut">
              <a:rPr lang="es-PE" smtClean="0"/>
              <a:t>18/01/2018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D9DE4-6F5D-470E-942F-5B1CE9F94FB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6751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9374-4245-40DA-85DC-F8EE40CA17D2}" type="datetimeFigureOut">
              <a:rPr lang="es-PE" smtClean="0"/>
              <a:t>18/01/2018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D9DE4-6F5D-470E-942F-5B1CE9F94FB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5664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19786" y="569240"/>
            <a:ext cx="3260110" cy="906081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456" y="569240"/>
            <a:ext cx="9591338" cy="9060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9374-4245-40DA-85DC-F8EE40CA17D2}" type="datetimeFigureOut">
              <a:rPr lang="es-PE" smtClean="0"/>
              <a:t>18/01/2018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D9DE4-6F5D-470E-942F-5B1CE9F94FB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5633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9374-4245-40DA-85DC-F8EE40CA17D2}" type="datetimeFigureOut">
              <a:rPr lang="es-PE" smtClean="0"/>
              <a:t>18/01/2018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D9DE4-6F5D-470E-942F-5B1CE9F94FB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61609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582" y="2665532"/>
            <a:ext cx="13040439" cy="4447496"/>
          </a:xfrm>
        </p:spPr>
        <p:txBody>
          <a:bodyPr anchor="b"/>
          <a:lstStyle>
            <a:lvl1pPr>
              <a:defRPr sz="9354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1582" y="7155103"/>
            <a:ext cx="13040439" cy="2338833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/>
                </a:solidFill>
              </a:defRPr>
            </a:lvl1pPr>
            <a:lvl2pPr marL="712775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550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3pPr>
            <a:lvl4pPr marL="2138324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4pPr>
            <a:lvl5pPr marL="2851099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5pPr>
            <a:lvl6pPr marL="3563874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6pPr>
            <a:lvl7pPr marL="4276649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7pPr>
            <a:lvl8pPr marL="4989424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8pPr>
            <a:lvl9pPr marL="5702198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9374-4245-40DA-85DC-F8EE40CA17D2}" type="datetimeFigureOut">
              <a:rPr lang="es-PE" smtClean="0"/>
              <a:t>18/01/2018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D9DE4-6F5D-470E-942F-5B1CE9F94FB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9401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455" y="2846200"/>
            <a:ext cx="6425724" cy="678385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4171" y="2846200"/>
            <a:ext cx="6425724" cy="678385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9374-4245-40DA-85DC-F8EE40CA17D2}" type="datetimeFigureOut">
              <a:rPr lang="es-PE" smtClean="0"/>
              <a:t>18/01/2018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D9DE4-6F5D-470E-942F-5B1CE9F94FB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599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569242"/>
            <a:ext cx="13040439" cy="20665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426" y="2620980"/>
            <a:ext cx="6396193" cy="128450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775" indent="0">
              <a:buNone/>
              <a:defRPr sz="3118" b="1"/>
            </a:lvl2pPr>
            <a:lvl3pPr marL="1425550" indent="0">
              <a:buNone/>
              <a:defRPr sz="2806" b="1"/>
            </a:lvl3pPr>
            <a:lvl4pPr marL="2138324" indent="0">
              <a:buNone/>
              <a:defRPr sz="2494" b="1"/>
            </a:lvl4pPr>
            <a:lvl5pPr marL="2851099" indent="0">
              <a:buNone/>
              <a:defRPr sz="2494" b="1"/>
            </a:lvl5pPr>
            <a:lvl6pPr marL="3563874" indent="0">
              <a:buNone/>
              <a:defRPr sz="2494" b="1"/>
            </a:lvl6pPr>
            <a:lvl7pPr marL="4276649" indent="0">
              <a:buNone/>
              <a:defRPr sz="2494" b="1"/>
            </a:lvl7pPr>
            <a:lvl8pPr marL="4989424" indent="0">
              <a:buNone/>
              <a:defRPr sz="2494" b="1"/>
            </a:lvl8pPr>
            <a:lvl9pPr marL="5702198" indent="0">
              <a:buNone/>
              <a:defRPr sz="2494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426" y="3905482"/>
            <a:ext cx="6396193" cy="574437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54172" y="2620980"/>
            <a:ext cx="6427693" cy="128450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775" indent="0">
              <a:buNone/>
              <a:defRPr sz="3118" b="1"/>
            </a:lvl2pPr>
            <a:lvl3pPr marL="1425550" indent="0">
              <a:buNone/>
              <a:defRPr sz="2806" b="1"/>
            </a:lvl3pPr>
            <a:lvl4pPr marL="2138324" indent="0">
              <a:buNone/>
              <a:defRPr sz="2494" b="1"/>
            </a:lvl4pPr>
            <a:lvl5pPr marL="2851099" indent="0">
              <a:buNone/>
              <a:defRPr sz="2494" b="1"/>
            </a:lvl5pPr>
            <a:lvl6pPr marL="3563874" indent="0">
              <a:buNone/>
              <a:defRPr sz="2494" b="1"/>
            </a:lvl6pPr>
            <a:lvl7pPr marL="4276649" indent="0">
              <a:buNone/>
              <a:defRPr sz="2494" b="1"/>
            </a:lvl7pPr>
            <a:lvl8pPr marL="4989424" indent="0">
              <a:buNone/>
              <a:defRPr sz="2494" b="1"/>
            </a:lvl8pPr>
            <a:lvl9pPr marL="5702198" indent="0">
              <a:buNone/>
              <a:defRPr sz="2494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54172" y="3905482"/>
            <a:ext cx="6427693" cy="574437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9374-4245-40DA-85DC-F8EE40CA17D2}" type="datetimeFigureOut">
              <a:rPr lang="es-PE" smtClean="0"/>
              <a:t>18/01/2018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D9DE4-6F5D-470E-942F-5B1CE9F94FB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56121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9374-4245-40DA-85DC-F8EE40CA17D2}" type="datetimeFigureOut">
              <a:rPr lang="es-PE" smtClean="0"/>
              <a:t>18/01/2018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D9DE4-6F5D-470E-942F-5B1CE9F94FB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11087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9374-4245-40DA-85DC-F8EE40CA17D2}" type="datetimeFigureOut">
              <a:rPr lang="es-PE" smtClean="0"/>
              <a:t>18/01/2018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D9DE4-6F5D-470E-942F-5B1CE9F94FB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40187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712788"/>
            <a:ext cx="4876384" cy="2494756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693" y="1539425"/>
            <a:ext cx="7654171" cy="7598117"/>
          </a:xfrm>
        </p:spPr>
        <p:txBody>
          <a:bodyPr/>
          <a:lstStyle>
            <a:lvl1pPr>
              <a:defRPr sz="4989"/>
            </a:lvl1pPr>
            <a:lvl2pPr>
              <a:defRPr sz="4365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3207544"/>
            <a:ext cx="4876384" cy="5942372"/>
          </a:xfrm>
        </p:spPr>
        <p:txBody>
          <a:bodyPr/>
          <a:lstStyle>
            <a:lvl1pPr marL="0" indent="0">
              <a:buNone/>
              <a:defRPr sz="2494"/>
            </a:lvl1pPr>
            <a:lvl2pPr marL="712775" indent="0">
              <a:buNone/>
              <a:defRPr sz="2183"/>
            </a:lvl2pPr>
            <a:lvl3pPr marL="1425550" indent="0">
              <a:buNone/>
              <a:defRPr sz="1871"/>
            </a:lvl3pPr>
            <a:lvl4pPr marL="2138324" indent="0">
              <a:buNone/>
              <a:defRPr sz="1559"/>
            </a:lvl4pPr>
            <a:lvl5pPr marL="2851099" indent="0">
              <a:buNone/>
              <a:defRPr sz="1559"/>
            </a:lvl5pPr>
            <a:lvl6pPr marL="3563874" indent="0">
              <a:buNone/>
              <a:defRPr sz="1559"/>
            </a:lvl6pPr>
            <a:lvl7pPr marL="4276649" indent="0">
              <a:buNone/>
              <a:defRPr sz="1559"/>
            </a:lvl7pPr>
            <a:lvl8pPr marL="4989424" indent="0">
              <a:buNone/>
              <a:defRPr sz="1559"/>
            </a:lvl8pPr>
            <a:lvl9pPr marL="5702198" indent="0">
              <a:buNone/>
              <a:defRPr sz="1559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9374-4245-40DA-85DC-F8EE40CA17D2}" type="datetimeFigureOut">
              <a:rPr lang="es-PE" smtClean="0"/>
              <a:t>18/01/2018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D9DE4-6F5D-470E-942F-5B1CE9F94FB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3391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712788"/>
            <a:ext cx="4876384" cy="2494756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27693" y="1539425"/>
            <a:ext cx="7654171" cy="7598117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775" indent="0">
              <a:buNone/>
              <a:defRPr sz="4365"/>
            </a:lvl2pPr>
            <a:lvl3pPr marL="1425550" indent="0">
              <a:buNone/>
              <a:defRPr sz="3742"/>
            </a:lvl3pPr>
            <a:lvl4pPr marL="2138324" indent="0">
              <a:buNone/>
              <a:defRPr sz="3118"/>
            </a:lvl4pPr>
            <a:lvl5pPr marL="2851099" indent="0">
              <a:buNone/>
              <a:defRPr sz="3118"/>
            </a:lvl5pPr>
            <a:lvl6pPr marL="3563874" indent="0">
              <a:buNone/>
              <a:defRPr sz="3118"/>
            </a:lvl6pPr>
            <a:lvl7pPr marL="4276649" indent="0">
              <a:buNone/>
              <a:defRPr sz="3118"/>
            </a:lvl7pPr>
            <a:lvl8pPr marL="4989424" indent="0">
              <a:buNone/>
              <a:defRPr sz="3118"/>
            </a:lvl8pPr>
            <a:lvl9pPr marL="5702198" indent="0">
              <a:buNone/>
              <a:defRPr sz="3118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3207544"/>
            <a:ext cx="4876384" cy="5942372"/>
          </a:xfrm>
        </p:spPr>
        <p:txBody>
          <a:bodyPr/>
          <a:lstStyle>
            <a:lvl1pPr marL="0" indent="0">
              <a:buNone/>
              <a:defRPr sz="2494"/>
            </a:lvl1pPr>
            <a:lvl2pPr marL="712775" indent="0">
              <a:buNone/>
              <a:defRPr sz="2183"/>
            </a:lvl2pPr>
            <a:lvl3pPr marL="1425550" indent="0">
              <a:buNone/>
              <a:defRPr sz="1871"/>
            </a:lvl3pPr>
            <a:lvl4pPr marL="2138324" indent="0">
              <a:buNone/>
              <a:defRPr sz="1559"/>
            </a:lvl4pPr>
            <a:lvl5pPr marL="2851099" indent="0">
              <a:buNone/>
              <a:defRPr sz="1559"/>
            </a:lvl5pPr>
            <a:lvl6pPr marL="3563874" indent="0">
              <a:buNone/>
              <a:defRPr sz="1559"/>
            </a:lvl6pPr>
            <a:lvl7pPr marL="4276649" indent="0">
              <a:buNone/>
              <a:defRPr sz="1559"/>
            </a:lvl7pPr>
            <a:lvl8pPr marL="4989424" indent="0">
              <a:buNone/>
              <a:defRPr sz="1559"/>
            </a:lvl8pPr>
            <a:lvl9pPr marL="5702198" indent="0">
              <a:buNone/>
              <a:defRPr sz="1559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9374-4245-40DA-85DC-F8EE40CA17D2}" type="datetimeFigureOut">
              <a:rPr lang="es-PE" smtClean="0"/>
              <a:t>18/01/2018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D9DE4-6F5D-470E-942F-5B1CE9F94FB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8620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2846200"/>
            <a:ext cx="13040439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F9374-4245-40DA-85DC-F8EE40CA17D2}" type="datetimeFigureOut">
              <a:rPr lang="es-PE" smtClean="0"/>
              <a:t>18/01/2018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D9DE4-6F5D-470E-942F-5B1CE9F94FB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750069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0" y="0"/>
            <a:ext cx="15119350" cy="10691813"/>
          </a:xfrm>
          <a:prstGeom prst="rect">
            <a:avLst/>
          </a:prstGeom>
          <a:solidFill>
            <a:srgbClr val="1210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30" name="Picture 6" descr="Resultado de imagen para cielo y personas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4" b="37455"/>
          <a:stretch/>
        </p:blipFill>
        <p:spPr bwMode="auto">
          <a:xfrm>
            <a:off x="-1165" y="1"/>
            <a:ext cx="15156497" cy="677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12" b="100000" l="0" r="100000"/>
                    </a14:imgEffect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" r="349"/>
          <a:stretch/>
        </p:blipFill>
        <p:spPr>
          <a:xfrm>
            <a:off x="-1" y="0"/>
            <a:ext cx="5928913" cy="677333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CuadroTexto 23"/>
          <p:cNvSpPr txBox="1"/>
          <p:nvPr/>
        </p:nvSpPr>
        <p:spPr>
          <a:xfrm>
            <a:off x="7744284" y="852454"/>
            <a:ext cx="6234399" cy="695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ISOCTEUR" panose="020B0609020202020204" pitchFamily="49" charset="0"/>
              </a:rPr>
              <a:t>RESIDENCIAL VAFRA</a:t>
            </a:r>
            <a:endParaRPr lang="es-PE" dirty="0">
              <a:solidFill>
                <a:schemeClr val="bg1">
                  <a:lumMod val="85000"/>
                  <a:lumOff val="15000"/>
                </a:schemeClr>
              </a:solidFill>
              <a:latin typeface="ISOCTEUR" panose="020B0609020202020204" pitchFamily="49" charset="0"/>
            </a:endParaRPr>
          </a:p>
        </p:txBody>
      </p:sp>
      <p:sp>
        <p:nvSpPr>
          <p:cNvPr id="33" name="CuadroTexto 32"/>
          <p:cNvSpPr txBox="1"/>
          <p:nvPr/>
        </p:nvSpPr>
        <p:spPr>
          <a:xfrm rot="16200000">
            <a:off x="4650852" y="4637490"/>
            <a:ext cx="2901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ISOCTEUR" panose="020B0609020202020204" pitchFamily="49" charset="0"/>
              </a:rPr>
              <a:t>punta sal surco</a:t>
            </a:r>
            <a:endParaRPr lang="es-PE" sz="2000" dirty="0">
              <a:solidFill>
                <a:schemeClr val="bg1">
                  <a:lumMod val="85000"/>
                  <a:lumOff val="15000"/>
                </a:schemeClr>
              </a:solidFill>
              <a:latin typeface="ISOCTEUR" panose="020B0609020202020204" pitchFamily="49" charset="0"/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7349362" y="3147019"/>
            <a:ext cx="702424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sz="28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ISOCTEUR" panose="020B0609020202020204" pitchFamily="49" charset="0"/>
              </a:rPr>
              <a:t>EXCLUSIVOS</a:t>
            </a:r>
            <a:r>
              <a:rPr lang="es-PE" sz="24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ISOCTEUR" panose="020B0609020202020204" pitchFamily="49" charset="0"/>
              </a:rPr>
              <a:t> </a:t>
            </a:r>
            <a:r>
              <a:rPr lang="es-PE" sz="20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ISOCTEUR" panose="020B0609020202020204" pitchFamily="49" charset="0"/>
              </a:rPr>
              <a:t>DEPARTAMENTOS</a:t>
            </a:r>
            <a:r>
              <a:rPr lang="es-PE" sz="32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ISOCTEUR" panose="020B0609020202020204" pitchFamily="49" charset="0"/>
              </a:rPr>
              <a:t>|</a:t>
            </a:r>
            <a:r>
              <a:rPr lang="es-PE" sz="24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ISOCTEUR" panose="020B0609020202020204" pitchFamily="49" charset="0"/>
              </a:rPr>
              <a:t>UBICACIÓN</a:t>
            </a:r>
            <a:r>
              <a:rPr lang="es-PE" sz="18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ISOCTEUR" panose="020B0609020202020204" pitchFamily="49" charset="0"/>
              </a:rPr>
              <a:t> ESTRATEGICA</a:t>
            </a:r>
            <a:r>
              <a:rPr lang="es-PE" sz="32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ISOCTEUR" panose="020B0609020202020204" pitchFamily="49" charset="0"/>
              </a:rPr>
              <a:t>|</a:t>
            </a:r>
            <a:r>
              <a:rPr lang="es-PE" sz="28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ISOCTEUR" panose="020B0609020202020204" pitchFamily="49" charset="0"/>
              </a:rPr>
              <a:t>DISEÑO</a:t>
            </a:r>
            <a:r>
              <a:rPr lang="es-PE" sz="24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ISOCTEUR" panose="020B0609020202020204" pitchFamily="49" charset="0"/>
              </a:rPr>
              <a:t> </a:t>
            </a:r>
            <a:r>
              <a:rPr lang="es-PE" sz="20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ISOCTEUR" panose="020B0609020202020204" pitchFamily="49" charset="0"/>
              </a:rPr>
              <a:t>VANGUARDISTA</a:t>
            </a:r>
            <a:endParaRPr lang="es-PE" sz="3200" dirty="0" smtClean="0">
              <a:solidFill>
                <a:schemeClr val="bg1">
                  <a:lumMod val="85000"/>
                  <a:lumOff val="15000"/>
                </a:schemeClr>
              </a:solidFill>
              <a:latin typeface="ISOCTEUR" panose="020B0609020202020204" pitchFamily="49" charset="0"/>
            </a:endParaRPr>
          </a:p>
          <a:p>
            <a:pPr algn="just"/>
            <a:r>
              <a:rPr lang="es-PE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  </a:t>
            </a:r>
            <a:endParaRPr lang="es-PE" sz="2400" dirty="0">
              <a:solidFill>
                <a:schemeClr val="tx1">
                  <a:lumMod val="65000"/>
                  <a:lumOff val="35000"/>
                </a:schemeClr>
              </a:solidFill>
              <a:latin typeface="ISOCTEUR" panose="020B0609020202020204" pitchFamily="49" charset="0"/>
            </a:endParaRPr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490" y="7992533"/>
            <a:ext cx="2484036" cy="2484036"/>
          </a:xfrm>
          <a:prstGeom prst="rect">
            <a:avLst/>
          </a:prstGeom>
        </p:spPr>
      </p:pic>
      <p:pic>
        <p:nvPicPr>
          <p:cNvPr id="1036" name="Picture 12" descr="Resultado de imagen para FAMILIA FELIZ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73334"/>
            <a:ext cx="5928912" cy="394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uadroTexto 44"/>
          <p:cNvSpPr txBox="1"/>
          <p:nvPr/>
        </p:nvSpPr>
        <p:spPr>
          <a:xfrm>
            <a:off x="7349362" y="8572831"/>
            <a:ext cx="4230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sz="2800" dirty="0" smtClean="0">
                <a:latin typeface="ISOCTEUR" panose="020B0609020202020204" pitchFamily="49" charset="0"/>
              </a:rPr>
              <a:t>UN LUGAR PENSADO PARA LA FAMILIA…</a:t>
            </a:r>
            <a:endParaRPr lang="es-PE" sz="3200" dirty="0" smtClean="0">
              <a:latin typeface="ISOCTEUR" panose="020B0609020202020204" pitchFamily="49" charset="0"/>
            </a:endParaRPr>
          </a:p>
          <a:p>
            <a:pPr algn="just"/>
            <a:r>
              <a:rPr lang="es-PE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  </a:t>
            </a:r>
            <a:endParaRPr lang="es-PE" sz="2400" dirty="0">
              <a:solidFill>
                <a:schemeClr val="tx1">
                  <a:lumMod val="65000"/>
                  <a:lumOff val="35000"/>
                </a:schemeClr>
              </a:solidFill>
              <a:latin typeface="ISOCTEUR" panose="020B06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52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/>
          <p:cNvSpPr/>
          <p:nvPr/>
        </p:nvSpPr>
        <p:spPr>
          <a:xfrm>
            <a:off x="0" y="0"/>
            <a:ext cx="15119350" cy="10691813"/>
          </a:xfrm>
          <a:prstGeom prst="rect">
            <a:avLst/>
          </a:prstGeom>
          <a:solidFill>
            <a:srgbClr val="1210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CuadroTexto 23"/>
          <p:cNvSpPr txBox="1"/>
          <p:nvPr/>
        </p:nvSpPr>
        <p:spPr>
          <a:xfrm>
            <a:off x="8922218" y="708623"/>
            <a:ext cx="6046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DPTO. 402+AZOTEA|DUPLEX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017" y="8380633"/>
            <a:ext cx="1933059" cy="193305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037908" y="708623"/>
            <a:ext cx="8647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Área construida: 100.56 m2</a:t>
            </a:r>
          </a:p>
          <a:p>
            <a:r>
              <a:rPr lang="es-P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Área Ocupada:    161.46 m2</a:t>
            </a:r>
            <a:endParaRPr lang="es-PE" sz="2800" dirty="0">
              <a:solidFill>
                <a:schemeClr val="tx1">
                  <a:lumMod val="65000"/>
                  <a:lumOff val="35000"/>
                </a:schemeClr>
              </a:solidFill>
              <a:latin typeface="ISOCTEUR" panose="020B0609020202020204" pitchFamily="49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70525A31-0234-4C42-9A27-03A182292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8" t="20572" r="15154" b="56381"/>
          <a:stretch/>
        </p:blipFill>
        <p:spPr>
          <a:xfrm>
            <a:off x="3914876" y="1940466"/>
            <a:ext cx="7289597" cy="310577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1" t="61769" r="16869" b="8401"/>
          <a:stretch/>
        </p:blipFill>
        <p:spPr>
          <a:xfrm>
            <a:off x="3914875" y="4878847"/>
            <a:ext cx="7289597" cy="421628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914876" y="1940466"/>
            <a:ext cx="7289597" cy="7154670"/>
          </a:xfrm>
          <a:prstGeom prst="rect">
            <a:avLst/>
          </a:prstGeom>
          <a:noFill/>
          <a:ln w="28575">
            <a:solidFill>
              <a:srgbClr val="FF8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CuadroTexto 16"/>
          <p:cNvSpPr txBox="1"/>
          <p:nvPr/>
        </p:nvSpPr>
        <p:spPr>
          <a:xfrm>
            <a:off x="319313" y="9172817"/>
            <a:ext cx="4702492" cy="1261884"/>
          </a:xfrm>
          <a:prstGeom prst="rect">
            <a:avLst/>
          </a:prstGeom>
          <a:solidFill>
            <a:srgbClr val="121035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P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DISEÑO</a:t>
            </a:r>
            <a:r>
              <a:rPr lang="es-PE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 </a:t>
            </a:r>
            <a:r>
              <a:rPr lang="es-P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VANGUARDISTA</a:t>
            </a:r>
            <a:r>
              <a:rPr lang="es-PE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|</a:t>
            </a:r>
          </a:p>
          <a:p>
            <a:r>
              <a:rPr lang="es-PE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ESTACIONAMIENTO</a:t>
            </a:r>
            <a:r>
              <a:rPr lang="es-PE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|</a:t>
            </a:r>
            <a:r>
              <a:rPr lang="es-PE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VISTA EXTERIOR|</a:t>
            </a:r>
            <a:r>
              <a:rPr lang="es-PE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AZOTEA</a:t>
            </a:r>
          </a:p>
        </p:txBody>
      </p:sp>
    </p:spTree>
    <p:extLst>
      <p:ext uri="{BB962C8B-B14F-4D97-AF65-F5344CB8AC3E}">
        <p14:creationId xmlns:p14="http://schemas.microsoft.com/office/powerpoint/2010/main" val="230830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/>
          <p:cNvSpPr/>
          <p:nvPr/>
        </p:nvSpPr>
        <p:spPr>
          <a:xfrm>
            <a:off x="0" y="0"/>
            <a:ext cx="15119350" cy="10691813"/>
          </a:xfrm>
          <a:prstGeom prst="rect">
            <a:avLst/>
          </a:prstGeom>
          <a:solidFill>
            <a:srgbClr val="1210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017" y="8380633"/>
            <a:ext cx="1933059" cy="1933059"/>
          </a:xfrm>
          <a:prstGeom prst="rect">
            <a:avLst/>
          </a:prstGeom>
        </p:spPr>
      </p:pic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09283"/>
              </p:ext>
            </p:extLst>
          </p:nvPr>
        </p:nvGraphicFramePr>
        <p:xfrm>
          <a:off x="1703347" y="1354666"/>
          <a:ext cx="12141199" cy="69055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7106"/>
                <a:gridCol w="1816315"/>
                <a:gridCol w="2054166"/>
                <a:gridCol w="1967674"/>
                <a:gridCol w="1405481"/>
                <a:gridCol w="1864965"/>
                <a:gridCol w="1605492"/>
              </a:tblGrid>
              <a:tr h="1095951">
                <a:tc gridSpan="7">
                  <a:txBody>
                    <a:bodyPr/>
                    <a:lstStyle/>
                    <a:p>
                      <a:pPr lvl="1" algn="ctr" fontAlgn="b"/>
                      <a:r>
                        <a:rPr lang="es-PE" sz="2400" u="none" strike="noStrike" dirty="0">
                          <a:effectLst/>
                        </a:rPr>
                        <a:t>CUADRO DE PRECIOS Y AREAS</a:t>
                      </a:r>
                      <a:endParaRPr lang="es-PE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8919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1" algn="ctr" fontAlgn="b"/>
                      <a:endParaRPr lang="es-PE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lvl="1" algn="ctr" fontAlgn="b"/>
                      <a:endParaRPr lang="es-P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lvl="1" algn="l" fontAlgn="b"/>
                      <a:endParaRPr lang="es-P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lvl="1" algn="l" fontAlgn="b"/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lvl="1" algn="l" fontAlgn="b"/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lvl="1" algn="l" fontAlgn="b"/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56520"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4012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Proyecto  :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Edificio Multifamiliar PUNTA SAL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4012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Ubicación :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Cale Punta Sal Mz. C-14 - Urb. Canopus . Santiago de surco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4012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A. Terreno :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296.70 m2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4012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Pisos  :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Semisotano + 04 pisos + Azotea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35213"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4012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 dirty="0">
                          <a:effectLst/>
                        </a:rPr>
                        <a:t>DEPARTAMENTO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A. CONSTRUIDA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A. LIBRE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A. OCUPADA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PRECIO VENTA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4012"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PISO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TIPOLOGIA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m²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m²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m²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        US  $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35213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1 ER. PISO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101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FLAT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101.16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15.61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116.77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208516.00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35213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102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FLAT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83.52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30.56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114.08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190623.00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35213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2DO PISO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201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FLAT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120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120.00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228000.00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4012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DUPLEX 202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 1 er. Nivel DUPLEX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65.34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65.34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4012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 2do. Nivel DUPLEX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65.34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65.34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35213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TOTAL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130.68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245784.00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4012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3ER.PISO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301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FLAT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120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120.00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228000.00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35213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4012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4TO.PISO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DUPLEX 401 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 dirty="0">
                          <a:effectLst/>
                        </a:rPr>
                        <a:t>1er. Nivel DUPLEX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111.26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4012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 2do. Nivel DUPLEX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35.50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62.51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 dirty="0">
                          <a:effectLst/>
                        </a:rPr>
                        <a:t> 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35213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 dirty="0">
                          <a:effectLst/>
                        </a:rPr>
                        <a:t>TOTAL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146.76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62.51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209.27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r>
                        <a:rPr lang="es-PE" sz="11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VENDIDO</a:t>
                      </a:r>
                      <a:endParaRPr lang="es-PE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4012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DUPLEX 402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1er. Nivel DUPLEX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70.56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4012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 2do. Nivel DUPLEX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30.00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60.9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35213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TOTAL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100.56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60.9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161.46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254704.00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24012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SEMISOTANO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DEPOSITO 01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3.91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5500.00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35213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DEPOSITO 02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4.30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 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 dirty="0">
                          <a:effectLst/>
                        </a:rPr>
                        <a:t>6000.00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20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0" y="0"/>
            <a:ext cx="15119350" cy="10691813"/>
          </a:xfrm>
          <a:prstGeom prst="rect">
            <a:avLst/>
          </a:prstGeom>
          <a:solidFill>
            <a:srgbClr val="1210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7840" t="13423" r="59569" b="5142"/>
          <a:stretch/>
        </p:blipFill>
        <p:spPr>
          <a:xfrm>
            <a:off x="304801" y="0"/>
            <a:ext cx="8534400" cy="1199508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593356" y="3418176"/>
            <a:ext cx="3387466" cy="695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UBICACION</a:t>
            </a:r>
            <a:endParaRPr lang="es-PE" dirty="0">
              <a:solidFill>
                <a:schemeClr val="tx1">
                  <a:lumMod val="65000"/>
                  <a:lumOff val="35000"/>
                </a:schemeClr>
              </a:solidFill>
              <a:latin typeface="ISOCTEUR" panose="020B0609020202020204" pitchFamily="49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593356" y="4397845"/>
            <a:ext cx="6163732" cy="2353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RESIDENCIAL VAFRA POR SU UBICACIÓN ESTRATEGICA,LE OFRECE LA COMODIDAD DE ESTAR CERCA DE PARQUES,SUPERMECADOS,RESTAURANTES,COLEGIOS,UNIVERSIDAD,CENTRO COMERCIALES Y OTROS. </a:t>
            </a:r>
          </a:p>
          <a:p>
            <a:pPr algn="just"/>
            <a:r>
              <a:rPr lang="es-PE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  </a:t>
            </a:r>
            <a:endParaRPr lang="es-PE" sz="2400" dirty="0">
              <a:solidFill>
                <a:schemeClr val="tx1">
                  <a:lumMod val="65000"/>
                  <a:lumOff val="35000"/>
                </a:schemeClr>
              </a:solidFill>
              <a:latin typeface="ISOCTEUR" panose="020B0609020202020204" pitchFamily="49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163117" y="8521277"/>
            <a:ext cx="7430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Jr.Punta</a:t>
            </a:r>
            <a:r>
              <a:rPr lang="es-PE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 Sal </a:t>
            </a:r>
            <a:r>
              <a:rPr lang="es-P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Mz.C</a:t>
            </a:r>
            <a:r>
              <a:rPr lang="es-PE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 Lt.4 </a:t>
            </a:r>
            <a:r>
              <a:rPr lang="es-PE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U</a:t>
            </a:r>
            <a:r>
              <a:rPr lang="es-P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rb</a:t>
            </a:r>
            <a:r>
              <a:rPr lang="es-PE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 </a:t>
            </a:r>
            <a:r>
              <a:rPr lang="es-PE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Canopus</a:t>
            </a:r>
            <a:r>
              <a:rPr lang="es-PE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-Surco</a:t>
            </a:r>
            <a:endParaRPr lang="es-PE" sz="2000" dirty="0">
              <a:solidFill>
                <a:schemeClr val="tx1">
                  <a:lumMod val="65000"/>
                  <a:lumOff val="35000"/>
                </a:schemeClr>
              </a:solidFill>
              <a:latin typeface="ISOCTEUR" panose="020B0609020202020204" pitchFamily="49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017" y="8380633"/>
            <a:ext cx="1933059" cy="193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0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/>
          <p:cNvSpPr/>
          <p:nvPr/>
        </p:nvSpPr>
        <p:spPr>
          <a:xfrm>
            <a:off x="708" y="12992"/>
            <a:ext cx="15119350" cy="10691813"/>
          </a:xfrm>
          <a:prstGeom prst="rect">
            <a:avLst/>
          </a:prstGeom>
          <a:solidFill>
            <a:srgbClr val="1210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4" name="CuadroTexto 23"/>
          <p:cNvSpPr txBox="1"/>
          <p:nvPr/>
        </p:nvSpPr>
        <p:spPr>
          <a:xfrm>
            <a:off x="109379" y="386101"/>
            <a:ext cx="6234399" cy="695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RESIDENCIAL VAFRA</a:t>
            </a:r>
            <a:endParaRPr lang="es-PE" dirty="0">
              <a:solidFill>
                <a:schemeClr val="tx1">
                  <a:lumMod val="65000"/>
                  <a:lumOff val="35000"/>
                </a:schemeClr>
              </a:solidFill>
              <a:latin typeface="ISOCTEUR" panose="020B0609020202020204" pitchFamily="49" charset="0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5083522" y="6066601"/>
            <a:ext cx="4169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Elementos horizontales</a:t>
            </a:r>
            <a:endParaRPr lang="es-PE" sz="2000" dirty="0">
              <a:solidFill>
                <a:schemeClr val="tx1">
                  <a:lumMod val="65000"/>
                  <a:lumOff val="35000"/>
                </a:schemeClr>
              </a:solidFill>
              <a:latin typeface="ISOCTEUR" panose="020B0609020202020204" pitchFamily="49" charset="0"/>
            </a:endParaRP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 rotWithShape="1">
          <a:blip r:embed="rId2"/>
          <a:srcRect l="39262" t="13406" r="26734" b="14733"/>
          <a:stretch/>
        </p:blipFill>
        <p:spPr>
          <a:xfrm>
            <a:off x="5209301" y="2200090"/>
            <a:ext cx="3205793" cy="3810740"/>
          </a:xfrm>
          <a:prstGeom prst="rect">
            <a:avLst/>
          </a:prstGeom>
          <a:ln w="28575">
            <a:solidFill>
              <a:srgbClr val="FF8919"/>
            </a:solidFill>
          </a:ln>
        </p:spPr>
      </p:pic>
      <p:pic>
        <p:nvPicPr>
          <p:cNvPr id="38" name="Imagen 37"/>
          <p:cNvPicPr>
            <a:picLocks noChangeAspect="1"/>
          </p:cNvPicPr>
          <p:nvPr/>
        </p:nvPicPr>
        <p:blipFill rotWithShape="1">
          <a:blip r:embed="rId3"/>
          <a:srcRect l="8226" t="12774" r="22389" b="5340"/>
          <a:stretch/>
        </p:blipFill>
        <p:spPr>
          <a:xfrm>
            <a:off x="9004794" y="2230965"/>
            <a:ext cx="5778015" cy="3835636"/>
          </a:xfrm>
          <a:prstGeom prst="rect">
            <a:avLst/>
          </a:prstGeom>
          <a:ln w="28575">
            <a:solidFill>
              <a:srgbClr val="FF8919"/>
            </a:solidFill>
          </a:ln>
        </p:spPr>
      </p:pic>
      <p:sp>
        <p:nvSpPr>
          <p:cNvPr id="12" name="CuadroTexto 11"/>
          <p:cNvSpPr txBox="1"/>
          <p:nvPr/>
        </p:nvSpPr>
        <p:spPr>
          <a:xfrm rot="16200000">
            <a:off x="2996722" y="3892955"/>
            <a:ext cx="3807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Elementos verticales</a:t>
            </a:r>
            <a:endParaRPr lang="es-PE" sz="2000" dirty="0">
              <a:solidFill>
                <a:schemeClr val="tx1">
                  <a:lumMod val="65000"/>
                  <a:lumOff val="35000"/>
                </a:schemeClr>
              </a:solidFill>
              <a:latin typeface="ISOCTEUR" panose="020B0609020202020204" pitchFamily="49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962" y="7602887"/>
            <a:ext cx="3037345" cy="3037345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 rot="16200000">
            <a:off x="4149426" y="8445881"/>
            <a:ext cx="3988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Entrantes + salientes</a:t>
            </a:r>
            <a:endParaRPr lang="es-PE" sz="2000" dirty="0">
              <a:solidFill>
                <a:schemeClr val="tx1">
                  <a:lumMod val="65000"/>
                  <a:lumOff val="35000"/>
                </a:schemeClr>
              </a:solidFill>
              <a:latin typeface="ISOCTEUR" panose="020B0609020202020204" pitchFamily="49" charset="0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12" b="100000" l="0" r="100000"/>
                    </a14:imgEffect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" r="349"/>
          <a:stretch/>
        </p:blipFill>
        <p:spPr>
          <a:xfrm>
            <a:off x="14754" y="3909132"/>
            <a:ext cx="5928913" cy="677333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CuadroTexto 18"/>
          <p:cNvSpPr txBox="1"/>
          <p:nvPr/>
        </p:nvSpPr>
        <p:spPr>
          <a:xfrm>
            <a:off x="521174" y="2185048"/>
            <a:ext cx="3672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4 PISOS + AZOTEA</a:t>
            </a:r>
            <a:endParaRPr lang="es-PE" sz="2400" dirty="0">
              <a:solidFill>
                <a:schemeClr val="tx1">
                  <a:lumMod val="65000"/>
                  <a:lumOff val="35000"/>
                </a:schemeClr>
              </a:solidFill>
              <a:latin typeface="ISOCTEUR" panose="020B0609020202020204" pitchFamily="49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9004794" y="1569291"/>
            <a:ext cx="6070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ESTACIONAMIENTOS + ASCENSOR</a:t>
            </a:r>
            <a:endParaRPr lang="es-PE" sz="2400" dirty="0">
              <a:solidFill>
                <a:schemeClr val="tx1">
                  <a:lumMod val="65000"/>
                  <a:lumOff val="35000"/>
                </a:schemeClr>
              </a:solidFill>
              <a:latin typeface="ISOCTEUR" panose="020B0609020202020204" pitchFamily="49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8568505" y="7481981"/>
            <a:ext cx="4326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DISEÑO VANGUARDISTA</a:t>
            </a:r>
            <a:endParaRPr lang="es-PE" sz="2400" dirty="0">
              <a:solidFill>
                <a:schemeClr val="tx1">
                  <a:lumMod val="65000"/>
                  <a:lumOff val="35000"/>
                </a:schemeClr>
              </a:solidFill>
              <a:latin typeface="ISOCTEUR" panose="020B0609020202020204" pitchFamily="49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038944" y="2801397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JARDIN VERTICAL</a:t>
            </a:r>
            <a:endParaRPr lang="es-PE" sz="1800" dirty="0">
              <a:solidFill>
                <a:schemeClr val="tx1">
                  <a:lumMod val="65000"/>
                  <a:lumOff val="35000"/>
                </a:schemeClr>
              </a:solidFill>
              <a:latin typeface="ISOCTEUR" panose="020B06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4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0" y="0"/>
            <a:ext cx="15119350" cy="10691813"/>
          </a:xfrm>
          <a:prstGeom prst="rect">
            <a:avLst/>
          </a:prstGeom>
          <a:solidFill>
            <a:srgbClr val="121035"/>
          </a:solidFill>
          <a:ln>
            <a:solidFill>
              <a:srgbClr val="FF8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CuadroTexto 23"/>
          <p:cNvSpPr txBox="1"/>
          <p:nvPr/>
        </p:nvSpPr>
        <p:spPr>
          <a:xfrm>
            <a:off x="6043875" y="826630"/>
            <a:ext cx="3031599" cy="695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ACABADOS</a:t>
            </a:r>
            <a:endParaRPr lang="es-PE" dirty="0">
              <a:solidFill>
                <a:schemeClr val="tx1">
                  <a:lumMod val="65000"/>
                  <a:lumOff val="35000"/>
                </a:schemeClr>
              </a:solidFill>
              <a:latin typeface="ISOCTEUR" panose="020B0609020202020204" pitchFamily="49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017" y="8380633"/>
            <a:ext cx="1933059" cy="1933059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>
          <a:xfrm>
            <a:off x="3829578" y="2348707"/>
            <a:ext cx="7781925" cy="7625027"/>
          </a:xfrm>
          <a:prstGeom prst="ellipse">
            <a:avLst/>
          </a:prstGeom>
          <a:solidFill>
            <a:srgbClr val="FF8919"/>
          </a:solidFill>
          <a:ln w="762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sz="1800" dirty="0" smtClean="0">
                <a:latin typeface="ISOCTEUR" panose="020B0609020202020204" pitchFamily="49" charset="0"/>
              </a:rPr>
              <a:t>-Piso </a:t>
            </a:r>
            <a:r>
              <a:rPr lang="es-PE" sz="1800" dirty="0" err="1" smtClean="0">
                <a:latin typeface="ISOCTEUR" panose="020B0609020202020204" pitchFamily="49" charset="0"/>
              </a:rPr>
              <a:t>porcelanato</a:t>
            </a:r>
            <a:r>
              <a:rPr lang="es-PE" sz="1800" dirty="0" smtClean="0">
                <a:latin typeface="ISOCTEUR" panose="020B0609020202020204" pitchFamily="49" charset="0"/>
              </a:rPr>
              <a:t> tipo madera en sala, comedor y dormitorios</a:t>
            </a:r>
          </a:p>
          <a:p>
            <a:r>
              <a:rPr lang="es-PE" sz="1800" dirty="0" smtClean="0">
                <a:latin typeface="ISOCTEUR" panose="020B0609020202020204" pitchFamily="49" charset="0"/>
              </a:rPr>
              <a:t>-Piso </a:t>
            </a:r>
            <a:r>
              <a:rPr lang="es-PE" sz="1800" dirty="0" err="1" smtClean="0">
                <a:latin typeface="ISOCTEUR" panose="020B0609020202020204" pitchFamily="49" charset="0"/>
              </a:rPr>
              <a:t>porcelanato</a:t>
            </a:r>
            <a:r>
              <a:rPr lang="es-PE" sz="1800" dirty="0" smtClean="0">
                <a:latin typeface="ISOCTEUR" panose="020B0609020202020204" pitchFamily="49" charset="0"/>
              </a:rPr>
              <a:t> en baños y cocinas</a:t>
            </a:r>
          </a:p>
          <a:p>
            <a:r>
              <a:rPr lang="es-PE" sz="1800" dirty="0" smtClean="0">
                <a:latin typeface="ISOCTEUR" panose="020B0609020202020204" pitchFamily="49" charset="0"/>
              </a:rPr>
              <a:t>-Tableros de granito en cocinas y baños</a:t>
            </a:r>
          </a:p>
          <a:p>
            <a:r>
              <a:rPr lang="es-PE" sz="1800" dirty="0" smtClean="0">
                <a:latin typeface="ISOCTEUR" panose="020B0609020202020204" pitchFamily="49" charset="0"/>
              </a:rPr>
              <a:t>-Instalaciones de gas en cocina y lavanderías</a:t>
            </a:r>
          </a:p>
          <a:p>
            <a:r>
              <a:rPr lang="es-PE" sz="1800" dirty="0" smtClean="0">
                <a:latin typeface="ISOCTEUR" panose="020B0609020202020204" pitchFamily="49" charset="0"/>
              </a:rPr>
              <a:t>-instalaciones sanitarias con tuberías de polipropileno</a:t>
            </a:r>
          </a:p>
          <a:p>
            <a:r>
              <a:rPr lang="es-PE" sz="1800" dirty="0" smtClean="0">
                <a:latin typeface="ISOCTEUR" panose="020B0609020202020204" pitchFamily="49" charset="0"/>
              </a:rPr>
              <a:t>-Ascensor de ultima generación SCHINDLER</a:t>
            </a:r>
          </a:p>
          <a:p>
            <a:r>
              <a:rPr lang="es-PE" sz="1800" dirty="0" smtClean="0">
                <a:latin typeface="ISOCTEUR" panose="020B0609020202020204" pitchFamily="49" charset="0"/>
              </a:rPr>
              <a:t>-Jardinería sostenible (jardines verticales)</a:t>
            </a:r>
            <a:endParaRPr lang="es-PE" sz="1800" dirty="0">
              <a:latin typeface="ISOCTEUR" panose="020B06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10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0" y="0"/>
            <a:ext cx="15119350" cy="10691813"/>
          </a:xfrm>
          <a:prstGeom prst="rect">
            <a:avLst/>
          </a:prstGeom>
          <a:solidFill>
            <a:srgbClr val="1210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CuadroTexto 23"/>
          <p:cNvSpPr txBox="1"/>
          <p:nvPr/>
        </p:nvSpPr>
        <p:spPr>
          <a:xfrm>
            <a:off x="10219974" y="657272"/>
            <a:ext cx="3752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DPTO. 101|FLAT</a:t>
            </a:r>
            <a:endParaRPr lang="es-PE" sz="2800" dirty="0">
              <a:solidFill>
                <a:schemeClr val="tx1">
                  <a:lumMod val="65000"/>
                  <a:lumOff val="35000"/>
                </a:schemeClr>
              </a:solidFill>
              <a:latin typeface="ISOCTEUR" panose="020B0609020202020204" pitchFamily="49" charset="0"/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868575" y="8716220"/>
            <a:ext cx="4600892" cy="126188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P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DISEÑO</a:t>
            </a:r>
            <a:r>
              <a:rPr lang="es-PE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 </a:t>
            </a:r>
            <a:r>
              <a:rPr lang="es-P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VANGUARDISTA</a:t>
            </a:r>
            <a:r>
              <a:rPr lang="es-PE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|</a:t>
            </a:r>
          </a:p>
          <a:p>
            <a:r>
              <a:rPr lang="es-PE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BALCON</a:t>
            </a:r>
            <a:r>
              <a:rPr lang="es-PE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|</a:t>
            </a:r>
            <a:r>
              <a:rPr lang="es-PE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ESTACIONAMIENTO</a:t>
            </a:r>
            <a:r>
              <a:rPr lang="es-PE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|</a:t>
            </a:r>
            <a:r>
              <a:rPr lang="es-PE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VISTA EXTERIOR|</a:t>
            </a:r>
            <a:r>
              <a:rPr lang="es-P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TERRAZA|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017" y="8380633"/>
            <a:ext cx="1933059" cy="19330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E93102ED-BA10-4E95-ADF4-70334191B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1" t="48054" r="10049" b="20898"/>
          <a:stretch/>
        </p:blipFill>
        <p:spPr>
          <a:xfrm>
            <a:off x="2121642" y="2364676"/>
            <a:ext cx="10967825" cy="4831773"/>
          </a:xfrm>
          <a:prstGeom prst="rect">
            <a:avLst/>
          </a:prstGeom>
          <a:ln w="28575">
            <a:solidFill>
              <a:srgbClr val="FF8919"/>
            </a:solidFill>
          </a:ln>
        </p:spPr>
      </p:pic>
      <p:sp>
        <p:nvSpPr>
          <p:cNvPr id="11" name="CuadroTexto 10"/>
          <p:cNvSpPr txBox="1"/>
          <p:nvPr/>
        </p:nvSpPr>
        <p:spPr>
          <a:xfrm>
            <a:off x="868575" y="650683"/>
            <a:ext cx="7631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Área construida: 101.16 m2</a:t>
            </a:r>
          </a:p>
          <a:p>
            <a:r>
              <a:rPr lang="es-P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Área Ocupada:    116.77 m2</a:t>
            </a:r>
            <a:endParaRPr lang="es-PE" sz="2800" dirty="0">
              <a:solidFill>
                <a:schemeClr val="tx1">
                  <a:lumMod val="65000"/>
                  <a:lumOff val="35000"/>
                </a:schemeClr>
              </a:solidFill>
              <a:latin typeface="ISOCTEUR" panose="020B06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88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/>
          <p:cNvSpPr/>
          <p:nvPr/>
        </p:nvSpPr>
        <p:spPr>
          <a:xfrm>
            <a:off x="0" y="0"/>
            <a:ext cx="15119350" cy="10691813"/>
          </a:xfrm>
          <a:prstGeom prst="rect">
            <a:avLst/>
          </a:prstGeom>
          <a:solidFill>
            <a:srgbClr val="1210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CuadroTexto 23"/>
          <p:cNvSpPr txBox="1"/>
          <p:nvPr/>
        </p:nvSpPr>
        <p:spPr>
          <a:xfrm>
            <a:off x="10304640" y="674656"/>
            <a:ext cx="3752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DPTO. 102|FLAT</a:t>
            </a:r>
            <a:endParaRPr lang="es-PE" sz="2800" dirty="0">
              <a:solidFill>
                <a:schemeClr val="tx1">
                  <a:lumMod val="65000"/>
                  <a:lumOff val="35000"/>
                </a:schemeClr>
              </a:solidFill>
              <a:latin typeface="ISOCTEUR" panose="020B0609020202020204" pitchFamily="49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017" y="8380633"/>
            <a:ext cx="1933059" cy="193305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="" xmlns:a16="http://schemas.microsoft.com/office/drawing/2014/main" xmlns:lc="http://schemas.openxmlformats.org/drawingml/2006/lockedCanvas" id="{E4D39086-E139-410F-B71B-8925F542D8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7" t="30857" r="28809" b="34286"/>
          <a:stretch/>
        </p:blipFill>
        <p:spPr>
          <a:xfrm>
            <a:off x="2406103" y="2575730"/>
            <a:ext cx="10307143" cy="5254054"/>
          </a:xfrm>
          <a:prstGeom prst="rect">
            <a:avLst/>
          </a:prstGeom>
          <a:ln w="28575">
            <a:solidFill>
              <a:srgbClr val="FF8919"/>
            </a:solidFill>
          </a:ln>
        </p:spPr>
      </p:pic>
      <p:sp>
        <p:nvSpPr>
          <p:cNvPr id="9" name="CuadroTexto 8"/>
          <p:cNvSpPr txBox="1"/>
          <p:nvPr/>
        </p:nvSpPr>
        <p:spPr>
          <a:xfrm>
            <a:off x="1308842" y="657272"/>
            <a:ext cx="8647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Área construida: 83.52 m2</a:t>
            </a:r>
          </a:p>
          <a:p>
            <a:r>
              <a:rPr lang="es-P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Área Ocupada:   114.08 m2</a:t>
            </a:r>
            <a:endParaRPr lang="es-PE" sz="2800" dirty="0">
              <a:solidFill>
                <a:schemeClr val="tx1">
                  <a:lumMod val="65000"/>
                  <a:lumOff val="35000"/>
                </a:schemeClr>
              </a:solidFill>
              <a:latin typeface="ISOCTEUR" panose="020B0609020202020204" pitchFamily="49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868575" y="8716220"/>
            <a:ext cx="4702492" cy="1261884"/>
          </a:xfrm>
          <a:prstGeom prst="rect">
            <a:avLst/>
          </a:prstGeom>
          <a:solidFill>
            <a:srgbClr val="121035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P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DISEÑO</a:t>
            </a:r>
            <a:r>
              <a:rPr lang="es-PE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 </a:t>
            </a:r>
            <a:r>
              <a:rPr lang="es-P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VANGUARDISTA</a:t>
            </a:r>
            <a:r>
              <a:rPr lang="es-PE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|</a:t>
            </a:r>
          </a:p>
          <a:p>
            <a:r>
              <a:rPr lang="es-PE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JARDIN</a:t>
            </a:r>
            <a:r>
              <a:rPr lang="es-PE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|</a:t>
            </a:r>
            <a:r>
              <a:rPr lang="es-PE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ESTACIONAMIENTO</a:t>
            </a:r>
            <a:r>
              <a:rPr lang="es-PE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|</a:t>
            </a:r>
            <a:r>
              <a:rPr lang="es-PE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VISTA EXTERIOR|</a:t>
            </a:r>
            <a:r>
              <a:rPr lang="es-P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TERRAZA</a:t>
            </a:r>
          </a:p>
        </p:txBody>
      </p:sp>
    </p:spTree>
    <p:extLst>
      <p:ext uri="{BB962C8B-B14F-4D97-AF65-F5344CB8AC3E}">
        <p14:creationId xmlns:p14="http://schemas.microsoft.com/office/powerpoint/2010/main" val="333678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0"/>
            <a:ext cx="15119350" cy="10691813"/>
          </a:xfrm>
          <a:prstGeom prst="rect">
            <a:avLst/>
          </a:prstGeom>
          <a:solidFill>
            <a:srgbClr val="1210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CuadroTexto 23"/>
          <p:cNvSpPr txBox="1"/>
          <p:nvPr/>
        </p:nvSpPr>
        <p:spPr>
          <a:xfrm>
            <a:off x="10038616" y="657272"/>
            <a:ext cx="4772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DPTO. 201-301|FLAT</a:t>
            </a:r>
            <a:endParaRPr lang="es-PE" sz="2800" dirty="0">
              <a:solidFill>
                <a:schemeClr val="tx1">
                  <a:lumMod val="65000"/>
                  <a:lumOff val="35000"/>
                </a:schemeClr>
              </a:solidFill>
              <a:latin typeface="ISOCTEUR" panose="020B0609020202020204" pitchFamily="49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017" y="8380633"/>
            <a:ext cx="1933059" cy="193305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308842" y="657272"/>
            <a:ext cx="8647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Área construida: 120.00 m2</a:t>
            </a:r>
          </a:p>
          <a:p>
            <a:r>
              <a:rPr lang="es-P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Área Ocupada:    120.00 m2</a:t>
            </a:r>
            <a:endParaRPr lang="es-PE" sz="2800" dirty="0">
              <a:solidFill>
                <a:schemeClr val="tx1">
                  <a:lumMod val="65000"/>
                  <a:lumOff val="35000"/>
                </a:schemeClr>
              </a:solidFill>
              <a:latin typeface="ISOCTEUR" panose="020B0609020202020204" pitchFamily="49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F30EF973-ED79-48C8-A9DD-706EE6CD69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1" t="12761" r="10069" b="56191"/>
          <a:stretch/>
        </p:blipFill>
        <p:spPr>
          <a:xfrm>
            <a:off x="2074076" y="2747170"/>
            <a:ext cx="10971197" cy="4833258"/>
          </a:xfrm>
          <a:prstGeom prst="rect">
            <a:avLst/>
          </a:prstGeom>
          <a:ln w="28575">
            <a:solidFill>
              <a:srgbClr val="FF8919"/>
            </a:solidFill>
          </a:ln>
        </p:spPr>
      </p:pic>
      <p:sp>
        <p:nvSpPr>
          <p:cNvPr id="12" name="CuadroTexto 11"/>
          <p:cNvSpPr txBox="1"/>
          <p:nvPr/>
        </p:nvSpPr>
        <p:spPr>
          <a:xfrm>
            <a:off x="868575" y="8716220"/>
            <a:ext cx="4702492" cy="1261884"/>
          </a:xfrm>
          <a:prstGeom prst="rect">
            <a:avLst/>
          </a:prstGeom>
          <a:solidFill>
            <a:srgbClr val="121035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P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DISEÑO</a:t>
            </a:r>
            <a:r>
              <a:rPr lang="es-PE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 </a:t>
            </a:r>
            <a:r>
              <a:rPr lang="es-P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VANGUARDISTA</a:t>
            </a:r>
            <a:r>
              <a:rPr lang="es-PE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|</a:t>
            </a:r>
          </a:p>
          <a:p>
            <a:r>
              <a:rPr lang="es-PE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BALCON</a:t>
            </a:r>
            <a:r>
              <a:rPr lang="es-PE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|</a:t>
            </a:r>
            <a:r>
              <a:rPr lang="es-PE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ESTACIONAMIENTO</a:t>
            </a:r>
            <a:r>
              <a:rPr lang="es-PE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|</a:t>
            </a:r>
            <a:r>
              <a:rPr lang="es-PE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VISTA EXTERIOR|</a:t>
            </a:r>
            <a:endParaRPr lang="es-PE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ISOCTEUR" panose="020B06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5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0"/>
            <a:ext cx="15119350" cy="10691813"/>
          </a:xfrm>
          <a:prstGeom prst="rect">
            <a:avLst/>
          </a:prstGeom>
          <a:solidFill>
            <a:srgbClr val="12103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CuadroTexto 23"/>
          <p:cNvSpPr txBox="1"/>
          <p:nvPr/>
        </p:nvSpPr>
        <p:spPr>
          <a:xfrm>
            <a:off x="10038616" y="657272"/>
            <a:ext cx="4262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DPTO. 202|DUPLEX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017" y="8380633"/>
            <a:ext cx="1933059" cy="193305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247088" y="655263"/>
            <a:ext cx="8647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Área construida: 130.68 m2</a:t>
            </a:r>
          </a:p>
          <a:p>
            <a:r>
              <a:rPr lang="es-P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Área Ocupada:    130.68 m2</a:t>
            </a:r>
            <a:endParaRPr lang="es-PE" sz="2800" dirty="0">
              <a:solidFill>
                <a:schemeClr val="tx1">
                  <a:lumMod val="65000"/>
                  <a:lumOff val="35000"/>
                </a:schemeClr>
              </a:solidFill>
              <a:latin typeface="ISOCTEUR" panose="020B0609020202020204" pitchFamily="49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EE5B3626-AC48-46A1-B36B-524D57AAEC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11498" r="17398" b="66667"/>
          <a:stretch/>
        </p:blipFill>
        <p:spPr>
          <a:xfrm>
            <a:off x="3580935" y="1898339"/>
            <a:ext cx="8290878" cy="307585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FA3F6E32-400D-403C-B7C6-EFB1DF6074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0" t="40736" r="19060" b="36026"/>
          <a:stretch/>
        </p:blipFill>
        <p:spPr>
          <a:xfrm>
            <a:off x="3580934" y="4974190"/>
            <a:ext cx="8290879" cy="3361891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580934" y="1898339"/>
            <a:ext cx="8290879" cy="6437742"/>
          </a:xfrm>
          <a:prstGeom prst="rect">
            <a:avLst/>
          </a:prstGeom>
          <a:noFill/>
          <a:ln w="28575">
            <a:solidFill>
              <a:srgbClr val="FF8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CuadroTexto 18"/>
          <p:cNvSpPr txBox="1"/>
          <p:nvPr/>
        </p:nvSpPr>
        <p:spPr>
          <a:xfrm>
            <a:off x="868575" y="8716220"/>
            <a:ext cx="4702492" cy="1261884"/>
          </a:xfrm>
          <a:prstGeom prst="rect">
            <a:avLst/>
          </a:prstGeom>
          <a:solidFill>
            <a:srgbClr val="121035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P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DISEÑO</a:t>
            </a:r>
            <a:r>
              <a:rPr lang="es-PE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 </a:t>
            </a:r>
            <a:r>
              <a:rPr lang="es-P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VANGUARDISTA</a:t>
            </a:r>
            <a:r>
              <a:rPr lang="es-PE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|</a:t>
            </a:r>
          </a:p>
          <a:p>
            <a:r>
              <a:rPr lang="es-PE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BALCON</a:t>
            </a:r>
            <a:r>
              <a:rPr lang="es-PE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|</a:t>
            </a:r>
            <a:r>
              <a:rPr lang="es-PE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ESTACIONAMIENTO</a:t>
            </a:r>
            <a:r>
              <a:rPr lang="es-PE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|</a:t>
            </a:r>
            <a:r>
              <a:rPr lang="es-PE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VISTA EXTERIOR|</a:t>
            </a:r>
            <a:r>
              <a:rPr lang="es-PE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JARDIN</a:t>
            </a:r>
          </a:p>
        </p:txBody>
      </p:sp>
    </p:spTree>
    <p:extLst>
      <p:ext uri="{BB962C8B-B14F-4D97-AF65-F5344CB8AC3E}">
        <p14:creationId xmlns:p14="http://schemas.microsoft.com/office/powerpoint/2010/main" val="354871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/>
          <p:cNvSpPr/>
          <p:nvPr/>
        </p:nvSpPr>
        <p:spPr>
          <a:xfrm>
            <a:off x="0" y="0"/>
            <a:ext cx="15119350" cy="10691813"/>
          </a:xfrm>
          <a:prstGeom prst="rect">
            <a:avLst/>
          </a:prstGeom>
          <a:solidFill>
            <a:srgbClr val="1210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CuadroTexto 23"/>
          <p:cNvSpPr txBox="1"/>
          <p:nvPr/>
        </p:nvSpPr>
        <p:spPr>
          <a:xfrm>
            <a:off x="10135671" y="717334"/>
            <a:ext cx="4262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DPTO. 401|DUPLEX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017" y="8380633"/>
            <a:ext cx="1933059" cy="193305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487713" y="640758"/>
            <a:ext cx="8647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Área construida: 146.76 m2</a:t>
            </a:r>
          </a:p>
          <a:p>
            <a:r>
              <a:rPr lang="es-P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Área Ocupada:    209.27 m2</a:t>
            </a:r>
            <a:endParaRPr lang="es-PE" sz="2800" dirty="0">
              <a:solidFill>
                <a:schemeClr val="tx1">
                  <a:lumMod val="65000"/>
                  <a:lumOff val="35000"/>
                </a:schemeClr>
              </a:solidFill>
              <a:latin typeface="ISOCTEUR" panose="020B0609020202020204" pitchFamily="49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xmlns="" id="{F52B15DA-8651-4242-B074-E7A6B915CE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0" t="20762" r="14540" b="42286"/>
          <a:stretch/>
        </p:blipFill>
        <p:spPr>
          <a:xfrm>
            <a:off x="3469065" y="1957888"/>
            <a:ext cx="8181219" cy="3013588"/>
          </a:xfrm>
          <a:prstGeom prst="rect">
            <a:avLst/>
          </a:prstGeom>
          <a:ln>
            <a:solidFill>
              <a:srgbClr val="FF8919"/>
            </a:solidFill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5" t="20812" r="11698" b="39313"/>
          <a:stretch/>
        </p:blipFill>
        <p:spPr>
          <a:xfrm>
            <a:off x="3469065" y="4971476"/>
            <a:ext cx="8181218" cy="337878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469065" y="1957888"/>
            <a:ext cx="8181218" cy="6392374"/>
          </a:xfrm>
          <a:prstGeom prst="rect">
            <a:avLst/>
          </a:prstGeom>
          <a:noFill/>
          <a:ln w="28575">
            <a:solidFill>
              <a:srgbClr val="FF8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CuadroTexto 17"/>
          <p:cNvSpPr txBox="1"/>
          <p:nvPr/>
        </p:nvSpPr>
        <p:spPr>
          <a:xfrm>
            <a:off x="1487713" y="8890095"/>
            <a:ext cx="4702492" cy="1261884"/>
          </a:xfrm>
          <a:prstGeom prst="rect">
            <a:avLst/>
          </a:prstGeom>
          <a:solidFill>
            <a:srgbClr val="121035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P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DISEÑO</a:t>
            </a:r>
            <a:r>
              <a:rPr lang="es-PE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 </a:t>
            </a:r>
            <a:r>
              <a:rPr lang="es-P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VANGUARDISTA</a:t>
            </a:r>
            <a:r>
              <a:rPr lang="es-PE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|</a:t>
            </a:r>
          </a:p>
          <a:p>
            <a:r>
              <a:rPr lang="es-PE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BALCON</a:t>
            </a:r>
            <a:r>
              <a:rPr lang="es-PE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|</a:t>
            </a:r>
            <a:r>
              <a:rPr lang="es-PE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ESTACIONAMIENTO</a:t>
            </a:r>
            <a:r>
              <a:rPr lang="es-PE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|</a:t>
            </a:r>
            <a:r>
              <a:rPr lang="es-PE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VISTA EXTERIOR|</a:t>
            </a:r>
            <a:r>
              <a:rPr lang="es-PE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SOCTEUR" panose="020B0609020202020204" pitchFamily="49" charset="0"/>
              </a:rPr>
              <a:t>AZOTEA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8655808" y="7277178"/>
            <a:ext cx="2722658" cy="707886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sz="4000" dirty="0" smtClean="0">
                <a:solidFill>
                  <a:srgbClr val="FF0000"/>
                </a:solidFill>
                <a:latin typeface="ISOCTEUR" panose="020B0609020202020204" pitchFamily="49" charset="0"/>
              </a:rPr>
              <a:t>VENDIDO</a:t>
            </a:r>
          </a:p>
        </p:txBody>
      </p:sp>
    </p:spTree>
    <p:extLst>
      <p:ext uri="{BB962C8B-B14F-4D97-AF65-F5344CB8AC3E}">
        <p14:creationId xmlns:p14="http://schemas.microsoft.com/office/powerpoint/2010/main" val="340207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562</TotalTime>
  <Words>391</Words>
  <Application>Microsoft Office PowerPoint</Application>
  <PresentationFormat>Personalizado</PresentationFormat>
  <Paragraphs>191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ISOCTEUR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Patricia Alvarado</dc:creator>
  <cp:lastModifiedBy>Patricia Alvarado</cp:lastModifiedBy>
  <cp:revision>45</cp:revision>
  <dcterms:created xsi:type="dcterms:W3CDTF">2018-01-18T14:40:27Z</dcterms:created>
  <dcterms:modified xsi:type="dcterms:W3CDTF">2018-01-19T00:02:36Z</dcterms:modified>
</cp:coreProperties>
</file>